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d630a6cf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d630a6cf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-we can imagine these lines extending to predict the temperature at which each species would no longer be able to live in the environment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-our data suggests that skistodiaptomus is the species furthest from this point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minutus and epischura get within 5 degrees of their thermal limits at hottest points this summer (similar to what is seen in heat waves)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Because thermal limits affect vulnerability, we want to be able to predict, looking for a trait which may be easier to measure than thermal limits themselves…investigating body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d630a6cf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d630a6cf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</a:t>
            </a:r>
            <a:r>
              <a:rPr lang="en" sz="1200">
                <a:solidFill>
                  <a:schemeClr val="dk1"/>
                </a:solidFill>
              </a:rPr>
              <a:t>universal regression in back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 no universal relationship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-within diaptomids, a relationship is starting to emerge (expected relationship based on patterns seen across phyla)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 additional measurement,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d630a6cfc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d630a6cfc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Fecundity vs body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-bigger copepods produce more eggs (classic pattern)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Fecundity vs Ctmax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-no observed trade off (which we might expect based on energy allocation)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-doesn’t necessarily show higher ct max connects to higher fecundity, but definitely doesn’t show the Opposite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d630a6cfc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d630a6cfc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d630a6cfc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d630a6cfc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ecadd7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ecadd7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ae8eb055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ae8eb055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formula for presenting figures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state the axes, color coding, regression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then talk about patterns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- build on complexity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d630a6cf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d630a6cf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Consume producers and become food for secondary consumers. Transfer mass and energy. Producers capture atmospheric carbon from CO2 and copepods move it up the trophic levels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Copepods are a large </a:t>
            </a:r>
            <a:r>
              <a:rPr lang="en"/>
              <a:t>component</a:t>
            </a:r>
            <a:r>
              <a:rPr lang="en"/>
              <a:t> of aquatic ecosystems and removing them puts the </a:t>
            </a:r>
            <a:r>
              <a:rPr lang="en"/>
              <a:t>organisms</a:t>
            </a:r>
            <a:r>
              <a:rPr lang="en"/>
              <a:t> that rely on the at risk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Copepods with a lower thermal tolerance will face more difficulty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make any predictions or take any action, there must be 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d630a6cfc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d630a6cfc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Type of copepod </a:t>
            </a:r>
            <a:r>
              <a:rPr lang="en"/>
              <a:t>characterised by long antennules 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observe the effects of climate change on copepods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they acclimate and possibly adapt?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d630a6cfc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d630a6cf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d630a6cf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d630a6cf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d630a6cf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d630a6cf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d630a6cf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d630a6cf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solidFill>
                  <a:schemeClr val="dk1"/>
                </a:solidFill>
              </a:rPr>
              <a:t>10 collections, 215 thermal limits, beginning at end of spring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-continuous temp from usgs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-points showing species thermal max, point size representing sample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-copepod community varies seasonally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-point out three groups: low, intermediate, and high thermal limit group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-briefly mention slight difference between usgs data and what we measured in water from tows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-so far, one generation, </a:t>
            </a:r>
            <a:r>
              <a:rPr lang="en">
                <a:solidFill>
                  <a:schemeClr val="dk1"/>
                </a:solidFill>
              </a:rPr>
              <a:t>which means that changes in thermal tolerance come from acclimation rather than adaptation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 see these changes over seasonal time scales, how well does temperature explain differences in thermal limits?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630a6cf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630a6cf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As collection temp increases, so does CT max, but not by as much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Each color is species, one regression for each species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1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Relationship Id="rId5" Type="http://schemas.openxmlformats.org/officeDocument/2006/relationships/image" Target="../media/image23.jp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2.jp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863" y="0"/>
            <a:ext cx="9253729" cy="6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40633" y="6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Limited S</a:t>
            </a:r>
            <a:r>
              <a:rPr lang="en" sz="3600">
                <a:solidFill>
                  <a:srgbClr val="38761D"/>
                </a:solidFill>
              </a:rPr>
              <a:t>easonal T</a:t>
            </a:r>
            <a:r>
              <a:rPr lang="en" sz="3600">
                <a:solidFill>
                  <a:srgbClr val="38761D"/>
                </a:solidFill>
              </a:rPr>
              <a:t>hermal Acclimation in </a:t>
            </a:r>
            <a:r>
              <a:rPr lang="en" sz="3600">
                <a:solidFill>
                  <a:srgbClr val="38761D"/>
                </a:solidFill>
              </a:rPr>
              <a:t>Lake Champlain Calanoid Copepods</a:t>
            </a:r>
            <a:endParaRPr sz="3600">
              <a:solidFill>
                <a:srgbClr val="38761D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0625" y="215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Summer Interns: Aly, Chanchal, Jamie</a:t>
            </a:r>
            <a:endParaRPr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22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Measured collection temperature and calculated warming tolerance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61848" t="50592"/>
          <a:stretch/>
        </p:blipFill>
        <p:spPr>
          <a:xfrm>
            <a:off x="2128700" y="1431900"/>
            <a:ext cx="4001377" cy="34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38593" l="77298" r="0" t="38130"/>
          <a:stretch/>
        </p:blipFill>
        <p:spPr>
          <a:xfrm>
            <a:off x="6861700" y="2771300"/>
            <a:ext cx="2124500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37406" l="77030" r="0" t="37963"/>
          <a:stretch/>
        </p:blipFill>
        <p:spPr>
          <a:xfrm>
            <a:off x="6861700" y="2716207"/>
            <a:ext cx="2124498" cy="151831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581650" y="1495425"/>
            <a:ext cx="2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WT = CT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- Coll. Temp.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Body size (measured as prosome length) and CT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37" y="1082326"/>
            <a:ext cx="5483074" cy="3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573" y="2069875"/>
            <a:ext cx="1945724" cy="148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flipH="1">
            <a:off x="7670400" y="2402950"/>
            <a:ext cx="164400" cy="6855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6890275" y="1478900"/>
            <a:ext cx="9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Prosome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1" name="Google Shape;151;p23"/>
          <p:cNvCxnSpPr>
            <a:stCxn id="150" idx="2"/>
          </p:cNvCxnSpPr>
          <p:nvPr/>
        </p:nvCxnSpPr>
        <p:spPr>
          <a:xfrm>
            <a:off x="7362475" y="1879100"/>
            <a:ext cx="327000" cy="759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Body size and number of eggs recorded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27" y="1249725"/>
            <a:ext cx="5264198" cy="36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350" y="1249740"/>
            <a:ext cx="5264198" cy="368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64032" r="0" t="0"/>
          <a:stretch/>
        </p:blipFill>
        <p:spPr>
          <a:xfrm>
            <a:off x="6938875" y="1249750"/>
            <a:ext cx="1893427" cy="3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Small change in CT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relative to change in lake temperatures shows limited copepod acclimation compared to other habitats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Skistodiaptomus oregonensis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had a large warming tolerance but other summer species are vulnerable to extreme heat waves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Other measurements taken (body size, fecundity) showed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Relationship between body size and CT 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(in diaptomids)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Larger individuals produced more eggs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trade-off between CT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egg production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Implications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Limited acclimation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suggests that Lake Champlain copepods are vulnerable to temperature increases resulting from climate change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Species’ variation in thermal limits and warming tolerance indicates that temperature changes may cause changes in community make-up and biodiversity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certain species “drop out” of the community, this could impact food availability for predators, control of algal growth, and carbon flux in these systems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45863" y="-2322737"/>
            <a:ext cx="5252275" cy="98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1821875" y="24019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latin typeface="Open Sans"/>
                <a:ea typeface="Open Sans"/>
                <a:cs typeface="Open Sans"/>
                <a:sym typeface="Open Sans"/>
              </a:rPr>
              <a:t>Thank you!!!</a:t>
            </a:r>
            <a:endParaRPr sz="372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Main point: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Big seasonal changes in temperature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Lake Champlain (&gt;15°C);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Small corresponding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changes in thermal limits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with temperature, but large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differences between species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Changes in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community composition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(tied to temperature)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results are needed to make this point: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methods do people need to understand: Tow and CTmax (what is CTmax and how did we measure it); Where is temperature data coming from; Where are copepods coming from (nearshore vs. offshore)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Community composition may differ from what the data shows (differences in difficulty of collection)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What’s the broader context: How will aquatic communities (composition and abundance) change due to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climate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change (summertime warming; warmer winters) and how will this affect community function (carbon flux and mass/energy transfer to upper trophic levels); Vulnerability strongly affected by acclimation (and adaptation; generation times of these copepods is too long to enable seasonal adaptation)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BUT: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Copepod thermal limits (and especially those of freshwater copepods) are largely unknown, especially at the fine temporal scale needed to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understand seasonal patterns in ecosystem functioning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Why does this work matter: Acclimation has only limited capacity to reduce vulnerability; species-specific differences in thermal limits affect community vulnerability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have </a:t>
            </a: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taken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away from this work: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Other points to make: CTmax-size correlations (d; Fecundity patterns; Predator-prey CTmax patterns; 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nvasive species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5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Importance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554900"/>
            <a:ext cx="85206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Copepods are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essential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aquatic ecosystems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Transfers mass and energy to upper trophic levels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Facilitates carbon sink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Climate change can put copepods at risk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Factors that harm copepods harm other organisms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426" y="1241275"/>
            <a:ext cx="2546574" cy="26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40625" y="1139575"/>
            <a:ext cx="44151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Differences in thermal tolerances amongst species affect community composition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Minimal da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 for freshwater copepod thermal limits and acclimation capacities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Assessing their vulnerability provides valuable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Methods - Plankton Tow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Burlington Fishing Pier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Water temperature taken at site during collection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250 </a:t>
            </a:r>
            <a:r>
              <a:rPr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μm net; plankton kept at temperature of collection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19481" l="21235" r="25570" t="20830"/>
          <a:stretch/>
        </p:blipFill>
        <p:spPr>
          <a:xfrm>
            <a:off x="1942928" y="2626528"/>
            <a:ext cx="1731571" cy="251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24998" l="0" r="0" t="0"/>
          <a:stretch/>
        </p:blipFill>
        <p:spPr>
          <a:xfrm>
            <a:off x="0" y="2626525"/>
            <a:ext cx="1942932" cy="251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11398" l="11047" r="12709" t="6242"/>
          <a:stretch/>
        </p:blipFill>
        <p:spPr>
          <a:xfrm>
            <a:off x="3674498" y="2626527"/>
            <a:ext cx="3197839" cy="25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15709" l="14493" r="0" t="10084"/>
          <a:stretch/>
        </p:blipFill>
        <p:spPr>
          <a:xfrm>
            <a:off x="6872333" y="2626529"/>
            <a:ext cx="2238816" cy="251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7">
            <a:alphaModFix/>
          </a:blip>
          <a:srcRect b="48085" l="15536" r="25455" t="29596"/>
          <a:stretch/>
        </p:blipFill>
        <p:spPr>
          <a:xfrm>
            <a:off x="4870900" y="208550"/>
            <a:ext cx="4335525" cy="1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Methods - CT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975" y="138300"/>
            <a:ext cx="2362898" cy="25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308" y="2733125"/>
            <a:ext cx="3024307" cy="241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613" y="2733137"/>
            <a:ext cx="3024312" cy="24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33129"/>
            <a:ext cx="3024307" cy="241037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29375" y="991975"/>
            <a:ext cx="60939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Temperature at which the copepods stop responding to the stimulus of water movement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Bottled spring water used based on preliminary test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 ml and 1 copepod per tube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Temperature ramp of 0.2 ℃ per minute average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6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Methods - Overall Workflow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110063" y="2216475"/>
            <a:ext cx="1341300" cy="42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Plankton Tow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24638" y="2349675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813" y="1807300"/>
            <a:ext cx="1175374" cy="124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4246463" y="2349675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563" y="2044343"/>
            <a:ext cx="1175375" cy="91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237" y="893375"/>
            <a:ext cx="1591700" cy="6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 rot="5400000">
            <a:off x="7038138" y="1671738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684275" y="1807300"/>
            <a:ext cx="1295400" cy="12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Continuous temperature data matched with time at which specific copepod hit thermal limit giving CT</a:t>
            </a:r>
            <a:r>
              <a:rPr baseline="-25000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6017588" y="2349675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11930" l="0" r="0" t="12892"/>
          <a:stretch/>
        </p:blipFill>
        <p:spPr>
          <a:xfrm>
            <a:off x="2877775" y="3702875"/>
            <a:ext cx="1295401" cy="129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4246463" y="4272175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5400000">
            <a:off x="3325538" y="3297450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566575" y="3986425"/>
            <a:ext cx="1467300" cy="73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Species ID, Body size measurement, and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Fecundity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2193" y="3764425"/>
            <a:ext cx="1175375" cy="1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6062113" y="4272175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 rot="-5400000">
            <a:off x="7038138" y="3391750"/>
            <a:ext cx="3999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04463" y="334150"/>
            <a:ext cx="87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Summer temperatures from USGS data and experimental CT maxima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538" y="1260775"/>
            <a:ext cx="7326926" cy="36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8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Measured collection temperature and measured thermal maxima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49741" l="0" r="61504" t="0"/>
          <a:stretch/>
        </p:blipFill>
        <p:spPr>
          <a:xfrm>
            <a:off x="2128700" y="1169850"/>
            <a:ext cx="4311752" cy="37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38593" l="77298" r="0" t="38130"/>
          <a:stretch/>
        </p:blipFill>
        <p:spPr>
          <a:xfrm>
            <a:off x="6861700" y="2782375"/>
            <a:ext cx="2124500" cy="1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37406" l="77030" r="0" t="37963"/>
          <a:stretch/>
        </p:blipFill>
        <p:spPr>
          <a:xfrm>
            <a:off x="6861700" y="2716207"/>
            <a:ext cx="2124498" cy="151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